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9" r:id="rId4"/>
    <p:sldId id="286" r:id="rId5"/>
    <p:sldId id="287" r:id="rId6"/>
    <p:sldId id="288" r:id="rId7"/>
    <p:sldId id="289" r:id="rId8"/>
    <p:sldId id="280" r:id="rId9"/>
    <p:sldId id="290" r:id="rId10"/>
    <p:sldId id="275" r:id="rId11"/>
    <p:sldId id="281" r:id="rId12"/>
    <p:sldId id="291" r:id="rId13"/>
    <p:sldId id="292" r:id="rId14"/>
    <p:sldId id="279"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Bricolage Grotesque Bold" panose="020B0604020202020204" charset="0"/>
      <p:regular r:id="rId20"/>
    </p:embeddedFont>
    <p:embeddedFont>
      <p:font typeface="Bricolage Grotesque"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22" autoAdjust="0"/>
  </p:normalViewPr>
  <p:slideViewPr>
    <p:cSldViewPr>
      <p:cViewPr varScale="1">
        <p:scale>
          <a:sx n="77" d="100"/>
          <a:sy n="77" d="100"/>
        </p:scale>
        <p:origin x="39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3.svg>
</file>

<file path=ppt/media/image30.sv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2026-01-13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2026-01-13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30.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grpSp>
        <p:nvGrpSpPr>
          <p:cNvPr id="4" name="Group 4"/>
          <p:cNvGrpSpPr/>
          <p:nvPr/>
        </p:nvGrpSpPr>
        <p:grpSpPr>
          <a:xfrm>
            <a:off x="15677043" y="6462606"/>
            <a:ext cx="3467057" cy="4305236"/>
            <a:chOff x="0" y="0"/>
            <a:chExt cx="4622743" cy="5740315"/>
          </a:xfrm>
        </p:grpSpPr>
        <p:sp>
          <p:nvSpPr>
            <p:cNvPr id="5" name="Freeform 5"/>
            <p:cNvSpPr/>
            <p:nvPr/>
          </p:nvSpPr>
          <p:spPr>
            <a:xfrm rot="-2700000">
              <a:off x="-124706" y="1478676"/>
              <a:ext cx="4872155" cy="1665391"/>
            </a:xfrm>
            <a:custGeom>
              <a:avLst/>
              <a:gdLst/>
              <a:ahLst/>
              <a:cxnLst/>
              <a:rect l="l" t="t" r="r" b="b"/>
              <a:pathLst>
                <a:path w="4872155" h="1665391">
                  <a:moveTo>
                    <a:pt x="0" y="0"/>
                  </a:moveTo>
                  <a:lnTo>
                    <a:pt x="4872155" y="0"/>
                  </a:lnTo>
                  <a:lnTo>
                    <a:pt x="4872155" y="1665391"/>
                  </a:lnTo>
                  <a:lnTo>
                    <a:pt x="0" y="1665391"/>
                  </a:lnTo>
                  <a:lnTo>
                    <a:pt x="0" y="0"/>
                  </a:lnTo>
                  <a:close/>
                </a:path>
              </a:pathLst>
            </a:custGeom>
            <a:blipFill>
              <a:blip r:embed="rId2">
                <a:extLst>
                  <a:ext uri="{96DAC541-7B7A-43D3-8B79-37D633B846F1}">
                    <asvg:svgBlip xmlns="" xmlns:asvg="http://schemas.microsoft.com/office/drawing/2016/SVG/main" r:embed="rId4"/>
                  </a:ext>
                </a:extLst>
              </a:blip>
              <a:stretch>
                <a:fillRect/>
              </a:stretch>
            </a:blipFill>
          </p:spPr>
        </p:sp>
        <p:grpSp>
          <p:nvGrpSpPr>
            <p:cNvPr id="6" name="Group 6"/>
            <p:cNvGrpSpPr/>
            <p:nvPr/>
          </p:nvGrpSpPr>
          <p:grpSpPr>
            <a:xfrm rot="8100000">
              <a:off x="-106337" y="2577879"/>
              <a:ext cx="4835418" cy="1702128"/>
              <a:chOff x="0" y="0"/>
              <a:chExt cx="954623" cy="336039"/>
            </a:xfrm>
          </p:grpSpPr>
          <p:sp>
            <p:nvSpPr>
              <p:cNvPr id="7" name="Freeform 7"/>
              <p:cNvSpPr/>
              <p:nvPr/>
            </p:nvSpPr>
            <p:spPr>
              <a:xfrm>
                <a:off x="0" y="0"/>
                <a:ext cx="954623" cy="336039"/>
              </a:xfrm>
              <a:custGeom>
                <a:avLst/>
                <a:gdLst/>
                <a:ahLst/>
                <a:cxnLst/>
                <a:rect l="l" t="t" r="r" b="b"/>
                <a:pathLst>
                  <a:path w="954623" h="336039">
                    <a:moveTo>
                      <a:pt x="751423" y="0"/>
                    </a:moveTo>
                    <a:cubicBezTo>
                      <a:pt x="863647" y="0"/>
                      <a:pt x="954623" y="75225"/>
                      <a:pt x="954623" y="168020"/>
                    </a:cubicBezTo>
                    <a:cubicBezTo>
                      <a:pt x="954623" y="260814"/>
                      <a:pt x="863647" y="336039"/>
                      <a:pt x="751423" y="336039"/>
                    </a:cubicBezTo>
                    <a:lnTo>
                      <a:pt x="203200" y="336039"/>
                    </a:lnTo>
                    <a:cubicBezTo>
                      <a:pt x="90976" y="336039"/>
                      <a:pt x="0" y="260814"/>
                      <a:pt x="0" y="168020"/>
                    </a:cubicBezTo>
                    <a:cubicBezTo>
                      <a:pt x="0" y="75225"/>
                      <a:pt x="90976" y="0"/>
                      <a:pt x="203200" y="0"/>
                    </a:cubicBezTo>
                    <a:close/>
                  </a:path>
                </a:pathLst>
              </a:custGeom>
              <a:solidFill>
                <a:srgbClr val="64748B"/>
              </a:solidFill>
              <a:ln cap="sq">
                <a:noFill/>
                <a:prstDash val="solid"/>
                <a:miter/>
              </a:ln>
            </p:spPr>
          </p:sp>
          <p:sp>
            <p:nvSpPr>
              <p:cNvPr id="8" name="TextBox 8"/>
              <p:cNvSpPr txBox="1"/>
              <p:nvPr/>
            </p:nvSpPr>
            <p:spPr>
              <a:xfrm>
                <a:off x="0" y="-19050"/>
                <a:ext cx="954623" cy="355089"/>
              </a:xfrm>
              <a:prstGeom prst="rect">
                <a:avLst/>
              </a:prstGeom>
            </p:spPr>
            <p:txBody>
              <a:bodyPr lIns="18752" tIns="18752" rIns="18752" bIns="18752" rtlCol="0" anchor="ctr"/>
              <a:lstStyle/>
              <a:p>
                <a:pPr marL="0" lvl="0" indent="0" algn="ctr">
                  <a:lnSpc>
                    <a:spcPts val="755"/>
                  </a:lnSpc>
                  <a:spcBef>
                    <a:spcPct val="0"/>
                  </a:spcBef>
                </a:pPr>
                <a:endParaRPr/>
              </a:p>
            </p:txBody>
          </p:sp>
        </p:grpSp>
      </p:grpSp>
      <p:sp>
        <p:nvSpPr>
          <p:cNvPr id="9" name="TextBox 9"/>
          <p:cNvSpPr txBox="1"/>
          <p:nvPr/>
        </p:nvSpPr>
        <p:spPr>
          <a:xfrm>
            <a:off x="1371600" y="2476500"/>
            <a:ext cx="17378364" cy="984885"/>
          </a:xfrm>
          <a:prstGeom prst="rect">
            <a:avLst/>
          </a:prstGeom>
        </p:spPr>
        <p:txBody>
          <a:bodyPr wrap="square" lIns="0" tIns="0" rIns="0" bIns="0" rtlCol="0" anchor="t">
            <a:spAutoFit/>
          </a:bodyPr>
          <a:lstStyle/>
          <a:p>
            <a:r>
              <a:rPr lang="en-US" sz="6400" b="1" dirty="0"/>
              <a:t>BUỔI </a:t>
            </a:r>
            <a:r>
              <a:rPr lang="en-US" sz="6400" b="1" dirty="0" smtClean="0"/>
              <a:t>8: USEEFFECT</a:t>
            </a:r>
            <a:r>
              <a:rPr lang="en-US" sz="6400" b="1" dirty="0"/>
              <a:t>, API &amp; TYPESCRIPT BASIC</a:t>
            </a:r>
            <a:endParaRPr lang="en-US" sz="6400" dirty="0"/>
          </a:p>
        </p:txBody>
      </p:sp>
      <p:pic>
        <p:nvPicPr>
          <p:cNvPr id="2" name="Picture 1"/>
          <p:cNvPicPr>
            <a:picLocks noChangeAspect="1"/>
          </p:cNvPicPr>
          <p:nvPr/>
        </p:nvPicPr>
        <p:blipFill>
          <a:blip r:embed="rId5"/>
          <a:stretch>
            <a:fillRect/>
          </a:stretch>
        </p:blipFill>
        <p:spPr>
          <a:xfrm>
            <a:off x="1524000" y="5448300"/>
            <a:ext cx="11591759" cy="2952964"/>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2"/>
          <p:cNvSpPr txBox="1"/>
          <p:nvPr/>
        </p:nvSpPr>
        <p:spPr>
          <a:xfrm>
            <a:off x="152400" y="1104900"/>
            <a:ext cx="18288000" cy="930275"/>
          </a:xfrm>
          <a:prstGeom prst="rect">
            <a:avLst/>
          </a:prstGeom>
        </p:spPr>
        <p:txBody>
          <a:bodyPr lIns="0" tIns="0" rIns="0" bIns="0" rtlCol="0" anchor="t">
            <a:spAutoFit/>
          </a:bodyPr>
          <a:lstStyle/>
          <a:p>
            <a:pPr marL="0" lvl="0" indent="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Cách</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sử</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dụng</a:t>
            </a:r>
            <a:endParaRPr lang="en-US" sz="6999" b="1" dirty="0">
              <a:solidFill>
                <a:srgbClr val="1E293B"/>
              </a:solidFill>
              <a:latin typeface="Bricolage Grotesque Bold"/>
              <a:ea typeface="Bricolage Grotesque Bold"/>
              <a:cs typeface="Bricolage Grotesque Bold"/>
              <a:sym typeface="Bricolage Grotesque Bold"/>
            </a:endParaRPr>
          </a:p>
        </p:txBody>
      </p:sp>
      <p:pic>
        <p:nvPicPr>
          <p:cNvPr id="2" name="Picture 1"/>
          <p:cNvPicPr>
            <a:picLocks noChangeAspect="1"/>
          </p:cNvPicPr>
          <p:nvPr/>
        </p:nvPicPr>
        <p:blipFill>
          <a:blip r:embed="rId2"/>
          <a:stretch>
            <a:fillRect/>
          </a:stretch>
        </p:blipFill>
        <p:spPr>
          <a:xfrm>
            <a:off x="2590800" y="2628900"/>
            <a:ext cx="13411200" cy="6505433"/>
          </a:xfrm>
          <a:prstGeom prst="rect">
            <a:avLst/>
          </a:prstGeom>
        </p:spPr>
      </p:pic>
    </p:spTree>
    <p:extLst>
      <p:ext uri="{BB962C8B-B14F-4D97-AF65-F5344CB8AC3E}">
        <p14:creationId xmlns:p14="http://schemas.microsoft.com/office/powerpoint/2010/main" val="22536278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545709"/>
            <a:ext cx="7391400" cy="930275"/>
          </a:xfrm>
          <a:prstGeom prst="rect">
            <a:avLst/>
          </a:prstGeom>
        </p:spPr>
        <p:txBody>
          <a:bodyPr wrap="square" lIns="0" tIns="0" rIns="0" bIns="0" rtlCol="0" anchor="t">
            <a:spAutoFit/>
          </a:bodyPr>
          <a:lstStyle/>
          <a:p>
            <a:pPr marL="0" lvl="0" indent="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Bài</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tập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áp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dụng</a:t>
            </a:r>
            <a:endParaRPr lang="en-US" sz="6999" b="1" dirty="0">
              <a:solidFill>
                <a:srgbClr val="1E293B"/>
              </a:solidFill>
              <a:latin typeface="Bricolage Grotesque Bold"/>
              <a:ea typeface="Bricolage Grotesque Bold"/>
              <a:cs typeface="Bricolage Grotesque Bold"/>
              <a:sym typeface="Bricolage Grotesque Bold"/>
            </a:endParaRPr>
          </a:p>
        </p:txBody>
      </p:sp>
      <p:pic>
        <p:nvPicPr>
          <p:cNvPr id="5" name="PixPin_2026-01-13_15-01-3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05800" y="1257300"/>
            <a:ext cx="9372600" cy="8044056"/>
          </a:xfrm>
          <a:prstGeom prst="rect">
            <a:avLst/>
          </a:prstGeom>
        </p:spPr>
      </p:pic>
      <p:pic>
        <p:nvPicPr>
          <p:cNvPr id="6" name="Picture 5"/>
          <p:cNvPicPr>
            <a:picLocks noChangeAspect="1"/>
          </p:cNvPicPr>
          <p:nvPr/>
        </p:nvPicPr>
        <p:blipFill>
          <a:blip r:embed="rId5"/>
          <a:stretch>
            <a:fillRect/>
          </a:stretch>
        </p:blipFill>
        <p:spPr>
          <a:xfrm>
            <a:off x="304800" y="1943100"/>
            <a:ext cx="7784010" cy="3729222"/>
          </a:xfrm>
          <a:prstGeom prst="rect">
            <a:avLst/>
          </a:prstGeom>
        </p:spPr>
      </p:pic>
    </p:spTree>
    <p:extLst>
      <p:ext uri="{BB962C8B-B14F-4D97-AF65-F5344CB8AC3E}">
        <p14:creationId xmlns:p14="http://schemas.microsoft.com/office/powerpoint/2010/main" val="15994919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545709"/>
            <a:ext cx="7391400" cy="930275"/>
          </a:xfrm>
          <a:prstGeom prst="rect">
            <a:avLst/>
          </a:prstGeom>
        </p:spPr>
        <p:txBody>
          <a:bodyPr wrap="square" lIns="0" tIns="0" rIns="0" bIns="0" rtlCol="0" anchor="t">
            <a:spAutoFit/>
          </a:bodyPr>
          <a:lstStyle/>
          <a:p>
            <a:pPr marL="0" lvl="0" indent="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Bài</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tập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áp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dụng</a:t>
            </a:r>
            <a:endParaRPr lang="en-US" sz="6999" b="1" dirty="0">
              <a:solidFill>
                <a:srgbClr val="1E293B"/>
              </a:solidFill>
              <a:latin typeface="Bricolage Grotesque Bold"/>
              <a:ea typeface="Bricolage Grotesque Bold"/>
              <a:cs typeface="Bricolage Grotesque Bold"/>
              <a:sym typeface="Bricolage Grotesque Bold"/>
            </a:endParaRPr>
          </a:p>
        </p:txBody>
      </p:sp>
      <p:pic>
        <p:nvPicPr>
          <p:cNvPr id="3" name="Picture 2"/>
          <p:cNvPicPr>
            <a:picLocks noChangeAspect="1"/>
          </p:cNvPicPr>
          <p:nvPr/>
        </p:nvPicPr>
        <p:blipFill>
          <a:blip r:embed="rId4"/>
          <a:stretch>
            <a:fillRect/>
          </a:stretch>
        </p:blipFill>
        <p:spPr>
          <a:xfrm>
            <a:off x="381000" y="2247900"/>
            <a:ext cx="7951778" cy="4038600"/>
          </a:xfrm>
          <a:prstGeom prst="rect">
            <a:avLst/>
          </a:prstGeom>
        </p:spPr>
      </p:pic>
      <p:pic>
        <p:nvPicPr>
          <p:cNvPr id="4" name="Screen Recording 2026-01-13 15251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610600" y="952500"/>
            <a:ext cx="9421822" cy="8668076"/>
          </a:xfrm>
          <a:prstGeom prst="rect">
            <a:avLst/>
          </a:prstGeom>
        </p:spPr>
      </p:pic>
    </p:spTree>
    <p:extLst>
      <p:ext uri="{BB962C8B-B14F-4D97-AF65-F5344CB8AC3E}">
        <p14:creationId xmlns:p14="http://schemas.microsoft.com/office/powerpoint/2010/main" val="42228952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545709"/>
            <a:ext cx="7391400" cy="930275"/>
          </a:xfrm>
          <a:prstGeom prst="rect">
            <a:avLst/>
          </a:prstGeom>
        </p:spPr>
        <p:txBody>
          <a:bodyPr wrap="square" lIns="0" tIns="0" rIns="0" bIns="0" rtlCol="0" anchor="t">
            <a:spAutoFit/>
          </a:bodyPr>
          <a:lstStyle/>
          <a:p>
            <a:pPr marL="0" lvl="0" indent="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Bài</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tập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áp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dụng</a:t>
            </a:r>
            <a:endParaRPr lang="en-US" sz="6999" b="1" dirty="0">
              <a:solidFill>
                <a:srgbClr val="1E293B"/>
              </a:solidFill>
              <a:latin typeface="Bricolage Grotesque Bold"/>
              <a:ea typeface="Bricolage Grotesque Bold"/>
              <a:cs typeface="Bricolage Grotesque Bold"/>
              <a:sym typeface="Bricolage Grotesque Bold"/>
            </a:endParaRPr>
          </a:p>
        </p:txBody>
      </p:sp>
      <p:pic>
        <p:nvPicPr>
          <p:cNvPr id="5" name="Picture 4"/>
          <p:cNvPicPr>
            <a:picLocks noChangeAspect="1"/>
          </p:cNvPicPr>
          <p:nvPr/>
        </p:nvPicPr>
        <p:blipFill>
          <a:blip r:embed="rId4"/>
          <a:stretch>
            <a:fillRect/>
          </a:stretch>
        </p:blipFill>
        <p:spPr>
          <a:xfrm>
            <a:off x="304800" y="2247900"/>
            <a:ext cx="7861300" cy="3429000"/>
          </a:xfrm>
          <a:prstGeom prst="rect">
            <a:avLst/>
          </a:prstGeom>
        </p:spPr>
      </p:pic>
      <p:pic>
        <p:nvPicPr>
          <p:cNvPr id="6" name="Picture 5"/>
          <p:cNvPicPr>
            <a:picLocks noChangeAspect="1"/>
          </p:cNvPicPr>
          <p:nvPr/>
        </p:nvPicPr>
        <p:blipFill>
          <a:blip r:embed="rId5"/>
          <a:stretch>
            <a:fillRect/>
          </a:stretch>
        </p:blipFill>
        <p:spPr>
          <a:xfrm>
            <a:off x="315238" y="6134100"/>
            <a:ext cx="4114800" cy="3041922"/>
          </a:xfrm>
          <a:prstGeom prst="rect">
            <a:avLst/>
          </a:prstGeom>
        </p:spPr>
      </p:pic>
      <p:pic>
        <p:nvPicPr>
          <p:cNvPr id="7" name="Screen Recording 2026-01-13 15533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229600" y="97260"/>
            <a:ext cx="10153650" cy="9099117"/>
          </a:xfrm>
          <a:prstGeom prst="rect">
            <a:avLst/>
          </a:prstGeom>
        </p:spPr>
      </p:pic>
    </p:spTree>
    <p:extLst>
      <p:ext uri="{BB962C8B-B14F-4D97-AF65-F5344CB8AC3E}">
        <p14:creationId xmlns:p14="http://schemas.microsoft.com/office/powerpoint/2010/main" val="38378307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609600" y="643235"/>
            <a:ext cx="11201400" cy="923330"/>
          </a:xfrm>
          <a:prstGeom prst="rect">
            <a:avLst/>
          </a:prstGeom>
        </p:spPr>
        <p:txBody>
          <a:bodyPr wrap="square" lIns="0" tIns="0" rIns="0" bIns="0" rtlCol="0" anchor="t">
            <a:spAutoFit/>
          </a:bodyPr>
          <a:lstStyle/>
          <a:p>
            <a:pPr marL="0" lvl="0" indent="0" algn="l">
              <a:spcBef>
                <a:spcPct val="0"/>
              </a:spcBef>
            </a:pPr>
            <a:r>
              <a:rPr lang="en-US" sz="6000" b="1" u="none" strike="noStrike" dirty="0" err="1" smtClean="0">
                <a:solidFill>
                  <a:srgbClr val="1E293B"/>
                </a:solidFill>
                <a:latin typeface="Bricolage Grotesque Bold"/>
                <a:ea typeface="Bricolage Grotesque Bold"/>
                <a:cs typeface="Bricolage Grotesque Bold"/>
                <a:sym typeface="Bricolage Grotesque Bold"/>
              </a:rPr>
              <a:t>Bài</a:t>
            </a:r>
            <a:r>
              <a:rPr lang="en-US" sz="6000" b="1" u="none" strike="noStrike" dirty="0" smtClean="0">
                <a:solidFill>
                  <a:srgbClr val="1E293B"/>
                </a:solidFill>
                <a:latin typeface="Bricolage Grotesque Bold"/>
                <a:ea typeface="Bricolage Grotesque Bold"/>
                <a:cs typeface="Bricolage Grotesque Bold"/>
                <a:sym typeface="Bricolage Grotesque Bold"/>
              </a:rPr>
              <a:t> </a:t>
            </a:r>
            <a:r>
              <a:rPr lang="en-US" sz="6000" b="1" u="none" strike="noStrike" dirty="0" err="1" smtClean="0">
                <a:solidFill>
                  <a:srgbClr val="1E293B"/>
                </a:solidFill>
                <a:latin typeface="Bricolage Grotesque Bold"/>
                <a:ea typeface="Bricolage Grotesque Bold"/>
                <a:cs typeface="Bricolage Grotesque Bold"/>
                <a:sym typeface="Bricolage Grotesque Bold"/>
              </a:rPr>
              <a:t>tập</a:t>
            </a:r>
            <a:r>
              <a:rPr lang="en-US" sz="6000" b="1" u="none" strike="noStrike" dirty="0" smtClean="0">
                <a:solidFill>
                  <a:srgbClr val="1E293B"/>
                </a:solidFill>
                <a:latin typeface="Bricolage Grotesque Bold"/>
                <a:ea typeface="Bricolage Grotesque Bold"/>
                <a:cs typeface="Bricolage Grotesque Bold"/>
                <a:sym typeface="Bricolage Grotesque Bold"/>
              </a:rPr>
              <a:t> </a:t>
            </a:r>
            <a:r>
              <a:rPr lang="en-US" sz="6000" b="1" u="none" strike="noStrike" dirty="0" err="1" smtClean="0">
                <a:solidFill>
                  <a:srgbClr val="1E293B"/>
                </a:solidFill>
                <a:latin typeface="Bricolage Grotesque Bold"/>
                <a:ea typeface="Bricolage Grotesque Bold"/>
                <a:cs typeface="Bricolage Grotesque Bold"/>
                <a:sym typeface="Bricolage Grotesque Bold"/>
              </a:rPr>
              <a:t>về</a:t>
            </a:r>
            <a:r>
              <a:rPr lang="en-US" sz="6000" b="1" u="none" strike="noStrike" dirty="0" smtClean="0">
                <a:solidFill>
                  <a:srgbClr val="1E293B"/>
                </a:solidFill>
                <a:latin typeface="Bricolage Grotesque Bold"/>
                <a:ea typeface="Bricolage Grotesque Bold"/>
                <a:cs typeface="Bricolage Grotesque Bold"/>
                <a:sym typeface="Bricolage Grotesque Bold"/>
              </a:rPr>
              <a:t> </a:t>
            </a:r>
            <a:r>
              <a:rPr lang="en-US" sz="6000" b="1" u="none" strike="noStrike" dirty="0" err="1" smtClean="0">
                <a:solidFill>
                  <a:srgbClr val="1E293B"/>
                </a:solidFill>
                <a:latin typeface="Bricolage Grotesque Bold"/>
                <a:ea typeface="Bricolage Grotesque Bold"/>
                <a:cs typeface="Bricolage Grotesque Bold"/>
                <a:sym typeface="Bricolage Grotesque Bold"/>
              </a:rPr>
              <a:t>nhà</a:t>
            </a:r>
            <a:endParaRPr lang="en-US" sz="6000" b="1" u="none" strike="noStrike" dirty="0">
              <a:solidFill>
                <a:srgbClr val="1E293B"/>
              </a:solidFill>
              <a:latin typeface="Bricolage Grotesque Bold"/>
              <a:ea typeface="Bricolage Grotesque Bold"/>
              <a:cs typeface="Bricolage Grotesque Bold"/>
              <a:sym typeface="Bricolage Grotesque Bold"/>
            </a:endParaRPr>
          </a:p>
        </p:txBody>
      </p:sp>
      <p:grpSp>
        <p:nvGrpSpPr>
          <p:cNvPr id="14" name="Group 14"/>
          <p:cNvGrpSpPr/>
          <p:nvPr/>
        </p:nvGrpSpPr>
        <p:grpSpPr>
          <a:xfrm>
            <a:off x="15493924" y="6934200"/>
            <a:ext cx="3467057" cy="4305236"/>
            <a:chOff x="0" y="0"/>
            <a:chExt cx="4622743" cy="5740315"/>
          </a:xfrm>
        </p:grpSpPr>
        <p:sp>
          <p:nvSpPr>
            <p:cNvPr id="15" name="Freeform 15"/>
            <p:cNvSpPr/>
            <p:nvPr/>
          </p:nvSpPr>
          <p:spPr>
            <a:xfrm rot="-2700000">
              <a:off x="-124706" y="1478676"/>
              <a:ext cx="4872155" cy="1665391"/>
            </a:xfrm>
            <a:custGeom>
              <a:avLst/>
              <a:gdLst/>
              <a:ahLst/>
              <a:cxnLst/>
              <a:rect l="l" t="t" r="r" b="b"/>
              <a:pathLst>
                <a:path w="4872155" h="1665391">
                  <a:moveTo>
                    <a:pt x="0" y="0"/>
                  </a:moveTo>
                  <a:lnTo>
                    <a:pt x="4872155" y="0"/>
                  </a:lnTo>
                  <a:lnTo>
                    <a:pt x="4872155" y="1665391"/>
                  </a:lnTo>
                  <a:lnTo>
                    <a:pt x="0" y="1665391"/>
                  </a:lnTo>
                  <a:lnTo>
                    <a:pt x="0" y="0"/>
                  </a:lnTo>
                  <a:close/>
                </a:path>
              </a:pathLst>
            </a:custGeom>
            <a:blipFill>
              <a:blip r:embed="rId2">
                <a:extLst>
                  <a:ext uri="{96DAC541-7B7A-43D3-8B79-37D633B846F1}">
                    <asvg:svgBlip xmlns="" xmlns:asvg="http://schemas.microsoft.com/office/drawing/2016/SVG/main" r:embed="rId5"/>
                  </a:ext>
                </a:extLst>
              </a:blip>
              <a:stretch>
                <a:fillRect/>
              </a:stretch>
            </a:blipFill>
          </p:spPr>
        </p:sp>
        <p:grpSp>
          <p:nvGrpSpPr>
            <p:cNvPr id="16" name="Group 16"/>
            <p:cNvGrpSpPr/>
            <p:nvPr/>
          </p:nvGrpSpPr>
          <p:grpSpPr>
            <a:xfrm rot="8100000">
              <a:off x="-106337" y="2577879"/>
              <a:ext cx="4835418" cy="1702128"/>
              <a:chOff x="0" y="0"/>
              <a:chExt cx="954623" cy="336039"/>
            </a:xfrm>
          </p:grpSpPr>
          <p:sp>
            <p:nvSpPr>
              <p:cNvPr id="17" name="Freeform 17"/>
              <p:cNvSpPr/>
              <p:nvPr/>
            </p:nvSpPr>
            <p:spPr>
              <a:xfrm>
                <a:off x="0" y="0"/>
                <a:ext cx="954623" cy="336039"/>
              </a:xfrm>
              <a:custGeom>
                <a:avLst/>
                <a:gdLst/>
                <a:ahLst/>
                <a:cxnLst/>
                <a:rect l="l" t="t" r="r" b="b"/>
                <a:pathLst>
                  <a:path w="954623" h="336039">
                    <a:moveTo>
                      <a:pt x="751423" y="0"/>
                    </a:moveTo>
                    <a:cubicBezTo>
                      <a:pt x="863647" y="0"/>
                      <a:pt x="954623" y="75225"/>
                      <a:pt x="954623" y="168020"/>
                    </a:cubicBezTo>
                    <a:cubicBezTo>
                      <a:pt x="954623" y="260814"/>
                      <a:pt x="863647" y="336039"/>
                      <a:pt x="751423" y="336039"/>
                    </a:cubicBezTo>
                    <a:lnTo>
                      <a:pt x="203200" y="336039"/>
                    </a:lnTo>
                    <a:cubicBezTo>
                      <a:pt x="90976" y="336039"/>
                      <a:pt x="0" y="260814"/>
                      <a:pt x="0" y="168020"/>
                    </a:cubicBezTo>
                    <a:cubicBezTo>
                      <a:pt x="0" y="75225"/>
                      <a:pt x="90976" y="0"/>
                      <a:pt x="203200" y="0"/>
                    </a:cubicBezTo>
                    <a:close/>
                  </a:path>
                </a:pathLst>
              </a:custGeom>
              <a:solidFill>
                <a:srgbClr val="1E293B"/>
              </a:solidFill>
              <a:ln cap="sq">
                <a:noFill/>
                <a:prstDash val="solid"/>
                <a:miter/>
              </a:ln>
            </p:spPr>
          </p:sp>
          <p:sp>
            <p:nvSpPr>
              <p:cNvPr id="18" name="TextBox 18"/>
              <p:cNvSpPr txBox="1"/>
              <p:nvPr/>
            </p:nvSpPr>
            <p:spPr>
              <a:xfrm>
                <a:off x="0" y="-19050"/>
                <a:ext cx="954623" cy="355089"/>
              </a:xfrm>
              <a:prstGeom prst="rect">
                <a:avLst/>
              </a:prstGeom>
            </p:spPr>
            <p:txBody>
              <a:bodyPr lIns="18752" tIns="18752" rIns="18752" bIns="18752" rtlCol="0" anchor="ctr"/>
              <a:lstStyle/>
              <a:p>
                <a:pPr marL="0" lvl="0" indent="0" algn="ctr">
                  <a:lnSpc>
                    <a:spcPts val="755"/>
                  </a:lnSpc>
                  <a:spcBef>
                    <a:spcPct val="0"/>
                  </a:spcBef>
                </a:pPr>
                <a:endParaRPr/>
              </a:p>
            </p:txBody>
          </p:sp>
        </p:grpSp>
      </p:grpSp>
      <p:sp>
        <p:nvSpPr>
          <p:cNvPr id="9" name="TextBox 3"/>
          <p:cNvSpPr txBox="1"/>
          <p:nvPr/>
        </p:nvSpPr>
        <p:spPr>
          <a:xfrm>
            <a:off x="838200" y="1943100"/>
            <a:ext cx="7315200" cy="6463308"/>
          </a:xfrm>
          <a:prstGeom prst="rect">
            <a:avLst/>
          </a:prstGeom>
        </p:spPr>
        <p:txBody>
          <a:bodyPr wrap="square" lIns="0" tIns="0" rIns="0" bIns="0" rtlCol="0" anchor="t">
            <a:spAutoFit/>
          </a:bodyPr>
          <a:lstStyle/>
          <a:p>
            <a:r>
              <a:rPr lang="en-US" sz="2800" b="1" dirty="0" smtClean="0"/>
              <a:t>Form Checkout (</a:t>
            </a:r>
            <a:r>
              <a:rPr lang="en-US" sz="2800" b="1" dirty="0" err="1" smtClean="0"/>
              <a:t>thanh</a:t>
            </a:r>
            <a:r>
              <a:rPr lang="en-US" sz="2800" b="1" dirty="0" smtClean="0"/>
              <a:t> </a:t>
            </a:r>
            <a:r>
              <a:rPr lang="en-US" sz="2800" b="1" dirty="0" err="1" smtClean="0"/>
              <a:t>toán</a:t>
            </a:r>
            <a:r>
              <a:rPr lang="en-US" sz="2800" b="1" dirty="0" smtClean="0"/>
              <a:t>)</a:t>
            </a:r>
          </a:p>
          <a:p>
            <a:pPr marL="457200" indent="-457200">
              <a:buFont typeface="Arial" panose="020B0604020202020204" pitchFamily="34" charset="0"/>
              <a:buChar char="•"/>
            </a:pPr>
            <a:r>
              <a:rPr lang="vi-VN" sz="2800" dirty="0"/>
              <a:t>Thông tin người nhận (Tên, SĐT, và 3 ô địa chỉ combobox cho người dùng chọn xã, huyện, tỉnh).</a:t>
            </a:r>
          </a:p>
          <a:p>
            <a:pPr marL="457200" indent="-457200">
              <a:buFont typeface="Arial" panose="020B0604020202020204" pitchFamily="34" charset="0"/>
              <a:buChar char="•"/>
            </a:pPr>
            <a:r>
              <a:rPr lang="vi-VN" sz="2800" dirty="0" smtClean="0"/>
              <a:t>Phương </a:t>
            </a:r>
            <a:r>
              <a:rPr lang="vi-VN" sz="2800" dirty="0"/>
              <a:t>thức thanh toán (Radio button: COD / Chuyển khoản).</a:t>
            </a:r>
          </a:p>
          <a:p>
            <a:pPr marL="457200" indent="-457200">
              <a:buFont typeface="Arial" panose="020B0604020202020204" pitchFamily="34" charset="0"/>
              <a:buChar char="•"/>
            </a:pPr>
            <a:r>
              <a:rPr lang="vi-VN" sz="2800" dirty="0" smtClean="0"/>
              <a:t>Ghi </a:t>
            </a:r>
            <a:r>
              <a:rPr lang="vi-VN" sz="2800" dirty="0"/>
              <a:t>chú (Textarea).</a:t>
            </a:r>
          </a:p>
          <a:p>
            <a:pPr marL="457200" indent="-457200">
              <a:buFont typeface="Arial" panose="020B0604020202020204" pitchFamily="34" charset="0"/>
              <a:buChar char="•"/>
            </a:pPr>
            <a:r>
              <a:rPr lang="vi-VN" sz="2800" dirty="0" smtClean="0"/>
              <a:t>Validate </a:t>
            </a:r>
            <a:r>
              <a:rPr lang="vi-VN" sz="2800" dirty="0"/>
              <a:t>chặt chẽ (SĐT phải là số, Địa chỉ không được quá ngắn).</a:t>
            </a:r>
          </a:p>
          <a:p>
            <a:pPr marL="457200" indent="-457200">
              <a:buFont typeface="Arial" panose="020B0604020202020204" pitchFamily="34" charset="0"/>
              <a:buChar char="•"/>
            </a:pPr>
            <a:r>
              <a:rPr lang="vi-VN" sz="2800" dirty="0" smtClean="0"/>
              <a:t>Fetch </a:t>
            </a:r>
            <a:r>
              <a:rPr lang="vi-VN" sz="2800" dirty="0"/>
              <a:t>API giả lập để lấy danh sách xã, huyện, tỉnh tại Việt Nam (có thể dùng JSON tĩnh). </a:t>
            </a:r>
            <a:endParaRPr lang="en-US" sz="2800" dirty="0" smtClean="0"/>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vi-VN" sz="2800" dirty="0" smtClean="0"/>
              <a:t>Truy </a:t>
            </a:r>
            <a:r>
              <a:rPr lang="vi-VN" sz="2800" dirty="0"/>
              <a:t>cập vào demo tại: https://vn-provinces-vue-demo.netlify.app/. </a:t>
            </a:r>
            <a:endParaRPr lang="en-US" sz="2800" dirty="0"/>
          </a:p>
        </p:txBody>
      </p:sp>
      <p:pic>
        <p:nvPicPr>
          <p:cNvPr id="3" name="Picture 2"/>
          <p:cNvPicPr>
            <a:picLocks noChangeAspect="1"/>
          </p:cNvPicPr>
          <p:nvPr/>
        </p:nvPicPr>
        <p:blipFill>
          <a:blip r:embed="rId6"/>
          <a:stretch>
            <a:fillRect/>
          </a:stretch>
        </p:blipFill>
        <p:spPr>
          <a:xfrm>
            <a:off x="9448800" y="1104900"/>
            <a:ext cx="7543800" cy="8374739"/>
          </a:xfrm>
          <a:prstGeom prst="rect">
            <a:avLst/>
          </a:prstGeom>
        </p:spPr>
      </p:pic>
    </p:spTree>
    <p:extLst>
      <p:ext uri="{BB962C8B-B14F-4D97-AF65-F5344CB8AC3E}">
        <p14:creationId xmlns:p14="http://schemas.microsoft.com/office/powerpoint/2010/main" val="28193367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TextBox 2"/>
          <p:cNvSpPr txBox="1"/>
          <p:nvPr/>
        </p:nvSpPr>
        <p:spPr>
          <a:xfrm>
            <a:off x="0" y="1162050"/>
            <a:ext cx="18288000" cy="930275"/>
          </a:xfrm>
          <a:prstGeom prst="rect">
            <a:avLst/>
          </a:prstGeom>
        </p:spPr>
        <p:txBody>
          <a:bodyPr lIns="0" tIns="0" rIns="0" bIns="0" rtlCol="0" anchor="t">
            <a:spAutoFit/>
          </a:bodyPr>
          <a:lstStyle/>
          <a:p>
            <a:pPr marL="0" lvl="0" indent="0" algn="ctr">
              <a:lnSpc>
                <a:spcPts val="6999"/>
              </a:lnSpc>
              <a:spcBef>
                <a:spcPct val="0"/>
              </a:spcBef>
            </a:pPr>
            <a:r>
              <a:rPr lang="en-US" sz="6999" b="1">
                <a:solidFill>
                  <a:srgbClr val="1E293B"/>
                </a:solidFill>
                <a:latin typeface="Bricolage Grotesque Bold"/>
                <a:ea typeface="Bricolage Grotesque Bold"/>
                <a:cs typeface="Bricolage Grotesque Bold"/>
                <a:sym typeface="Bricolage Grotesque Bold"/>
              </a:rPr>
              <a:t>Nội dung buổi học</a:t>
            </a:r>
          </a:p>
        </p:txBody>
      </p:sp>
      <p:sp>
        <p:nvSpPr>
          <p:cNvPr id="3" name="TextBox 3"/>
          <p:cNvSpPr txBox="1"/>
          <p:nvPr/>
        </p:nvSpPr>
        <p:spPr>
          <a:xfrm>
            <a:off x="4572000" y="3695700"/>
            <a:ext cx="9678972" cy="4680769"/>
          </a:xfrm>
          <a:prstGeom prst="rect">
            <a:avLst/>
          </a:prstGeom>
        </p:spPr>
        <p:txBody>
          <a:bodyPr lIns="0" tIns="0" rIns="0" bIns="0" rtlCol="0" anchor="t">
            <a:spAutoFit/>
          </a:bodyPr>
          <a:lstStyle/>
          <a:p>
            <a:pPr marL="755864" lvl="1" indent="-377932">
              <a:lnSpc>
                <a:spcPts val="7282"/>
              </a:lnSpc>
              <a:buFontTx/>
              <a:buAutoNum type="arabicPeriod"/>
            </a:pPr>
            <a:r>
              <a:rPr lang="en-US" sz="3500" b="1" dirty="0" err="1" smtClean="0">
                <a:solidFill>
                  <a:srgbClr val="1E293B"/>
                </a:solidFill>
                <a:latin typeface="Bricolage Grotesque Bold"/>
                <a:ea typeface="Bricolage Grotesque Bold"/>
                <a:cs typeface="Bricolage Grotesque Bold"/>
                <a:sym typeface="Bricolage Grotesque Bold"/>
              </a:rPr>
              <a:t>useEffect</a:t>
            </a:r>
            <a:r>
              <a:rPr lang="en-US" sz="3500" b="1" dirty="0" smtClean="0">
                <a:solidFill>
                  <a:srgbClr val="1E293B"/>
                </a:solidFill>
                <a:latin typeface="Bricolage Grotesque Bold"/>
                <a:ea typeface="Bricolage Grotesque Bold"/>
                <a:cs typeface="Bricolage Grotesque Bold"/>
                <a:sym typeface="Bricolage Grotesque Bold"/>
              </a:rPr>
              <a:t>()</a:t>
            </a:r>
            <a:endParaRPr lang="en-US" sz="3500" b="1" dirty="0" smtClean="0">
              <a:solidFill>
                <a:srgbClr val="1E293B"/>
              </a:solidFill>
              <a:latin typeface="Bricolage Grotesque Bold"/>
              <a:ea typeface="Bricolage Grotesque Bold"/>
              <a:cs typeface="Bricolage Grotesque Bold"/>
              <a:sym typeface="Bricolage Grotesque Bold"/>
            </a:endParaRPr>
          </a:p>
          <a:p>
            <a:pPr marL="755864" lvl="1" indent="-377932">
              <a:lnSpc>
                <a:spcPts val="7282"/>
              </a:lnSpc>
              <a:buFontTx/>
              <a:buAutoNum type="arabicPeriod"/>
            </a:pP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smtClean="0">
                <a:solidFill>
                  <a:srgbClr val="1E293B"/>
                </a:solidFill>
                <a:latin typeface="Bricolage Grotesque Bold"/>
                <a:ea typeface="Bricolage Grotesque Bold"/>
                <a:cs typeface="Bricolage Grotesque Bold"/>
                <a:sym typeface="Bricolage Grotesque Bold"/>
              </a:rPr>
              <a:t>Fetch API </a:t>
            </a:r>
            <a:r>
              <a:rPr lang="en-US" sz="3500" b="1" dirty="0" err="1" smtClean="0">
                <a:solidFill>
                  <a:srgbClr val="1E293B"/>
                </a:solidFill>
                <a:latin typeface="Bricolage Grotesque Bold"/>
                <a:ea typeface="Bricolage Grotesque Bold"/>
                <a:cs typeface="Bricolage Grotesque Bold"/>
                <a:sym typeface="Bricolage Grotesque Bold"/>
              </a:rPr>
              <a:t>sử</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dụng</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useEffect</a:t>
            </a:r>
            <a:r>
              <a:rPr lang="en-US" sz="3500" b="1" dirty="0" smtClean="0">
                <a:solidFill>
                  <a:srgbClr val="1E293B"/>
                </a:solidFill>
                <a:latin typeface="Bricolage Grotesque Bold"/>
                <a:ea typeface="Bricolage Grotesque Bold"/>
                <a:cs typeface="Bricolage Grotesque Bold"/>
                <a:sym typeface="Bricolage Grotesque Bold"/>
              </a:rPr>
              <a:t>()</a:t>
            </a:r>
          </a:p>
          <a:p>
            <a:pPr marL="755864" lvl="1" indent="-377932">
              <a:lnSpc>
                <a:spcPts val="7282"/>
              </a:lnSpc>
              <a:buFontTx/>
              <a:buAutoNum type="arabicPeriod"/>
            </a:pPr>
            <a:r>
              <a:rPr lang="en-US" sz="3500" b="1" dirty="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Các</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chức</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năng</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khác</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của</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useEffect</a:t>
            </a:r>
            <a:r>
              <a:rPr lang="en-US" sz="3500" b="1" dirty="0" smtClean="0">
                <a:solidFill>
                  <a:srgbClr val="1E293B"/>
                </a:solidFill>
                <a:latin typeface="Bricolage Grotesque Bold"/>
                <a:ea typeface="Bricolage Grotesque Bold"/>
                <a:cs typeface="Bricolage Grotesque Bold"/>
                <a:sym typeface="Bricolage Grotesque Bold"/>
              </a:rPr>
              <a:t>()</a:t>
            </a:r>
          </a:p>
          <a:p>
            <a:pPr marL="755864" lvl="1" indent="-377932">
              <a:lnSpc>
                <a:spcPts val="7282"/>
              </a:lnSpc>
              <a:buFontTx/>
              <a:buAutoNum type="arabicPeriod"/>
            </a:pPr>
            <a:r>
              <a:rPr lang="en-US" sz="3500" b="1" dirty="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TypeScript</a:t>
            </a:r>
            <a:r>
              <a:rPr lang="en-US" sz="3500" b="1" dirty="0" smtClean="0">
                <a:solidFill>
                  <a:srgbClr val="1E293B"/>
                </a:solidFill>
                <a:latin typeface="Bricolage Grotesque Bold"/>
                <a:ea typeface="Bricolage Grotesque Bold"/>
                <a:cs typeface="Bricolage Grotesque Bold"/>
                <a:sym typeface="Bricolage Grotesque Bold"/>
              </a:rPr>
              <a:t> Basic</a:t>
            </a:r>
            <a:endParaRPr lang="en-US" sz="3500" b="1" dirty="0" smtClean="0">
              <a:solidFill>
                <a:srgbClr val="1E293B"/>
              </a:solidFill>
              <a:latin typeface="Bricolage Grotesque Bold"/>
              <a:ea typeface="Bricolage Grotesque Bold"/>
              <a:cs typeface="Bricolage Grotesque Bold"/>
              <a:sym typeface="Bricolage Grotesque Bold"/>
            </a:endParaRPr>
          </a:p>
          <a:p>
            <a:pPr marL="755864" lvl="1" indent="-377932">
              <a:lnSpc>
                <a:spcPts val="7282"/>
              </a:lnSpc>
              <a:buFontTx/>
              <a:buAutoNum type="arabicPeriod"/>
            </a:pP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Bài</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tập</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thực</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hành</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tại</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lớp</a:t>
            </a:r>
            <a:endParaRPr lang="en-US" sz="3500" b="1" dirty="0" smtClean="0">
              <a:solidFill>
                <a:srgbClr val="1E293B"/>
              </a:solidFill>
              <a:latin typeface="Bricolage Grotesque Bold"/>
              <a:ea typeface="Bricolage Grotesque Bold"/>
              <a:cs typeface="Bricolage Grotesque Bold"/>
              <a:sym typeface="Bricolage Grotesque Bo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useEffect</a:t>
            </a:r>
            <a:r>
              <a:rPr lang="en-US" sz="6999" b="1" dirty="0" smtClean="0">
                <a:solidFill>
                  <a:srgbClr val="1E293B"/>
                </a:solidFill>
                <a:latin typeface="Bricolage Grotesque Bold"/>
                <a:ea typeface="Bricolage Grotesque Bold"/>
                <a:cs typeface="Bricolage Grotesque Bold"/>
                <a:sym typeface="Bricolage Grotesque Bold"/>
              </a:rPr>
              <a:t>()</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457200" y="2781300"/>
            <a:ext cx="9144000" cy="5731697"/>
          </a:xfrm>
          <a:prstGeom prst="rect">
            <a:avLst/>
          </a:prstGeom>
        </p:spPr>
        <p:txBody>
          <a:bodyPr wrap="square" lIns="0" tIns="0" rIns="0" bIns="0" rtlCol="0" anchor="t">
            <a:spAutoFit/>
          </a:bodyPr>
          <a:lstStyle/>
          <a:p>
            <a:pPr marL="323850" lvl="1">
              <a:lnSpc>
                <a:spcPts val="4500"/>
              </a:lnSpc>
            </a:pPr>
            <a:r>
              <a:rPr lang="en-US" sz="3200" dirty="0">
                <a:sym typeface="Bricolage Grotesque"/>
              </a:rPr>
              <a:t>L</a:t>
            </a:r>
            <a:r>
              <a:rPr lang="vi-VN" sz="3200" dirty="0" smtClean="0">
                <a:sym typeface="Bricolage Grotesque"/>
              </a:rPr>
              <a:t>à </a:t>
            </a:r>
            <a:r>
              <a:rPr lang="vi-VN" sz="3200" dirty="0">
                <a:sym typeface="Bricolage Grotesque"/>
              </a:rPr>
              <a:t>một hook trong React được sử dụng để quản lý các hiệu ứng bên ngoài trong các component chức năng (functional components). Nó cho phép bạn thực hiện các tác vụ như:</a:t>
            </a:r>
          </a:p>
          <a:p>
            <a:pPr marL="323850" lvl="1">
              <a:lnSpc>
                <a:spcPts val="4500"/>
              </a:lnSpc>
            </a:pPr>
            <a:endParaRPr lang="vi-VN" sz="3200" dirty="0">
              <a:sym typeface="Bricolage Grotesque"/>
            </a:endParaRPr>
          </a:p>
          <a:p>
            <a:pPr marL="781050" lvl="1" indent="-457200">
              <a:lnSpc>
                <a:spcPts val="4500"/>
              </a:lnSpc>
              <a:buFont typeface="Arial" panose="020B0604020202020204" pitchFamily="34" charset="0"/>
              <a:buChar char="•"/>
            </a:pPr>
            <a:r>
              <a:rPr lang="vi-VN" sz="3200" dirty="0">
                <a:sym typeface="Bricolage Grotesque"/>
              </a:rPr>
              <a:t>Fetch dữ liệu từ API.</a:t>
            </a:r>
          </a:p>
          <a:p>
            <a:pPr marL="781050" lvl="1" indent="-457200">
              <a:lnSpc>
                <a:spcPts val="4500"/>
              </a:lnSpc>
              <a:buFont typeface="Arial" panose="020B0604020202020204" pitchFamily="34" charset="0"/>
              <a:buChar char="•"/>
            </a:pPr>
            <a:r>
              <a:rPr lang="vi-VN" sz="3200" dirty="0">
                <a:sym typeface="Bricolage Grotesque"/>
              </a:rPr>
              <a:t>Thay đổi DOM trực tiếp.</a:t>
            </a:r>
          </a:p>
          <a:p>
            <a:pPr marL="781050" lvl="1" indent="-457200">
              <a:lnSpc>
                <a:spcPts val="4500"/>
              </a:lnSpc>
              <a:buFont typeface="Arial" panose="020B0604020202020204" pitchFamily="34" charset="0"/>
              <a:buChar char="•"/>
            </a:pPr>
            <a:r>
              <a:rPr lang="vi-VN" sz="3200" dirty="0">
                <a:sym typeface="Bricolage Grotesque"/>
              </a:rPr>
              <a:t>Đăng ký sự kiện.</a:t>
            </a:r>
          </a:p>
          <a:p>
            <a:pPr marL="781050" lvl="1" indent="-457200">
              <a:lnSpc>
                <a:spcPts val="4500"/>
              </a:lnSpc>
              <a:buFont typeface="Arial" panose="020B0604020202020204" pitchFamily="34" charset="0"/>
              <a:buChar char="•"/>
            </a:pPr>
            <a:r>
              <a:rPr lang="vi-VN" sz="3200" dirty="0">
                <a:sym typeface="Bricolage Grotesque"/>
              </a:rPr>
              <a:t>Thực hiện các tác vụ dọn dẹp (cleanup) khi component bị hủy hoặc cập nhật.</a:t>
            </a:r>
            <a:endParaRPr lang="en-US" sz="3200" dirty="0" smtClean="0">
              <a:sym typeface="Bricolage Grotesque"/>
            </a:endParaRPr>
          </a:p>
        </p:txBody>
      </p:sp>
      <p:pic>
        <p:nvPicPr>
          <p:cNvPr id="4" name="Picture 3"/>
          <p:cNvPicPr>
            <a:picLocks noChangeAspect="1"/>
          </p:cNvPicPr>
          <p:nvPr/>
        </p:nvPicPr>
        <p:blipFill>
          <a:blip r:embed="rId2"/>
          <a:stretch>
            <a:fillRect/>
          </a:stretch>
        </p:blipFill>
        <p:spPr>
          <a:xfrm>
            <a:off x="9982200" y="2400300"/>
            <a:ext cx="7649245" cy="670560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smtClean="0">
                <a:solidFill>
                  <a:srgbClr val="1E293B"/>
                </a:solidFill>
                <a:latin typeface="Bricolage Grotesque Bold"/>
                <a:ea typeface="Bricolage Grotesque Bold"/>
                <a:cs typeface="Bricolage Grotesque Bold"/>
                <a:sym typeface="Bricolage Grotesque Bold"/>
              </a:rPr>
              <a:t>Fetch API</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685800" y="3619500"/>
            <a:ext cx="6172200" cy="4616648"/>
          </a:xfrm>
          <a:prstGeom prst="rect">
            <a:avLst/>
          </a:prstGeom>
        </p:spPr>
        <p:txBody>
          <a:bodyPr wrap="square" lIns="0" tIns="0" rIns="0" bIns="0" rtlCol="0" anchor="t">
            <a:spAutoFit/>
          </a:bodyPr>
          <a:lstStyle/>
          <a:p>
            <a:pPr marL="323850" lvl="1">
              <a:lnSpc>
                <a:spcPts val="4500"/>
              </a:lnSpc>
            </a:pPr>
            <a:r>
              <a:rPr lang="vi-VN" sz="3200" dirty="0">
                <a:sym typeface="Bricolage Grotesque"/>
              </a:rPr>
              <a:t>Sử dụng useEffect để lấy dữ liệu từ một API khi component được gắn vào DOM. </a:t>
            </a:r>
            <a:endParaRPr lang="en-US" sz="3200" dirty="0" smtClean="0">
              <a:sym typeface="Bricolage Grotesque"/>
            </a:endParaRPr>
          </a:p>
          <a:p>
            <a:pPr marL="323850" lvl="1">
              <a:lnSpc>
                <a:spcPts val="4500"/>
              </a:lnSpc>
            </a:pPr>
            <a:endParaRPr lang="en-US" sz="3200" dirty="0">
              <a:sym typeface="Bricolage Grotesque"/>
            </a:endParaRPr>
          </a:p>
          <a:p>
            <a:pPr marL="323850" lvl="1">
              <a:lnSpc>
                <a:spcPts val="4500"/>
              </a:lnSpc>
            </a:pPr>
            <a:r>
              <a:rPr lang="vi-VN" sz="3200" dirty="0" smtClean="0">
                <a:sym typeface="Bricolage Grotesque"/>
              </a:rPr>
              <a:t>Điều </a:t>
            </a:r>
            <a:r>
              <a:rPr lang="vi-VN" sz="3200" dirty="0">
                <a:sym typeface="Bricolage Grotesque"/>
              </a:rPr>
              <a:t>này giúp bạn tải dữ liệu cần thiết mà không gây ảnh hưởng đến hiệu suất của ứng dụng</a:t>
            </a:r>
            <a:endParaRPr lang="en-US" sz="3200" dirty="0" smtClean="0">
              <a:sym typeface="Bricolage Grotesque"/>
            </a:endParaRPr>
          </a:p>
        </p:txBody>
      </p:sp>
      <p:pic>
        <p:nvPicPr>
          <p:cNvPr id="4" name="Picture 3"/>
          <p:cNvPicPr>
            <a:picLocks noChangeAspect="1"/>
          </p:cNvPicPr>
          <p:nvPr/>
        </p:nvPicPr>
        <p:blipFill>
          <a:blip r:embed="rId2"/>
          <a:stretch>
            <a:fillRect/>
          </a:stretch>
        </p:blipFill>
        <p:spPr>
          <a:xfrm>
            <a:off x="7620000" y="2171700"/>
            <a:ext cx="10152800" cy="7677150"/>
          </a:xfrm>
          <a:prstGeom prst="rect">
            <a:avLst/>
          </a:prstGeom>
        </p:spPr>
      </p:pic>
    </p:spTree>
    <p:extLst>
      <p:ext uri="{BB962C8B-B14F-4D97-AF65-F5344CB8AC3E}">
        <p14:creationId xmlns:p14="http://schemas.microsoft.com/office/powerpoint/2010/main" val="35122922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Thay</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đổi</a:t>
            </a:r>
            <a:r>
              <a:rPr lang="en-US" sz="6999" b="1" dirty="0" smtClean="0">
                <a:solidFill>
                  <a:srgbClr val="1E293B"/>
                </a:solidFill>
                <a:latin typeface="Bricolage Grotesque Bold"/>
                <a:ea typeface="Bricolage Grotesque Bold"/>
                <a:cs typeface="Bricolage Grotesque Bold"/>
                <a:sym typeface="Bricolage Grotesque Bold"/>
              </a:rPr>
              <a:t> DOM </a:t>
            </a:r>
            <a:r>
              <a:rPr lang="en-US" sz="6999" b="1" dirty="0" err="1" smtClean="0">
                <a:solidFill>
                  <a:srgbClr val="1E293B"/>
                </a:solidFill>
                <a:latin typeface="Bricolage Grotesque Bold"/>
                <a:ea typeface="Bricolage Grotesque Bold"/>
                <a:cs typeface="Bricolage Grotesque Bold"/>
                <a:sym typeface="Bricolage Grotesque Bold"/>
              </a:rPr>
              <a:t>trực</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tiếp</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10896600" y="3848100"/>
            <a:ext cx="6172200" cy="3462486"/>
          </a:xfrm>
          <a:prstGeom prst="rect">
            <a:avLst/>
          </a:prstGeom>
        </p:spPr>
        <p:txBody>
          <a:bodyPr wrap="square" lIns="0" tIns="0" rIns="0" bIns="0" rtlCol="0" anchor="t">
            <a:spAutoFit/>
          </a:bodyPr>
          <a:lstStyle/>
          <a:p>
            <a:pPr marL="323850" lvl="1">
              <a:lnSpc>
                <a:spcPts val="4500"/>
              </a:lnSpc>
            </a:pPr>
            <a:r>
              <a:rPr lang="vi-VN" sz="3200" dirty="0">
                <a:ea typeface="Calibri" panose="020F0502020204030204" pitchFamily="34" charset="0"/>
                <a:cs typeface="Calibri" panose="020F0502020204030204" pitchFamily="34" charset="0"/>
                <a:sym typeface="Bricolage Grotesque"/>
              </a:rPr>
              <a:t>Đôi khi bạn cần can thiệp vào DOM trực </a:t>
            </a:r>
            <a:r>
              <a:rPr lang="vi-VN" sz="3200" dirty="0" smtClean="0">
                <a:ea typeface="Calibri" panose="020F0502020204030204" pitchFamily="34" charset="0"/>
                <a:cs typeface="Calibri" panose="020F0502020204030204" pitchFamily="34" charset="0"/>
                <a:sym typeface="Bricolage Grotesque"/>
              </a:rPr>
              <a:t>tiếp</a:t>
            </a:r>
            <a:endParaRPr lang="en-US" sz="3200" dirty="0" smtClean="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en-US" sz="3200" dirty="0">
                <a:ea typeface="Calibri" panose="020F0502020204030204" pitchFamily="34" charset="0"/>
                <a:cs typeface="Calibri" panose="020F0502020204030204" pitchFamily="34" charset="0"/>
                <a:sym typeface="Bricolage Grotesque"/>
              </a:rPr>
              <a:t>C</a:t>
            </a:r>
            <a:r>
              <a:rPr lang="vi-VN" sz="3200" dirty="0" smtClean="0">
                <a:ea typeface="Calibri" panose="020F0502020204030204" pitchFamily="34" charset="0"/>
                <a:cs typeface="Calibri" panose="020F0502020204030204" pitchFamily="34" charset="0"/>
                <a:sym typeface="Bricolage Grotesque"/>
              </a:rPr>
              <a:t>hẳng </a:t>
            </a:r>
            <a:r>
              <a:rPr lang="vi-VN" sz="3200" dirty="0">
                <a:ea typeface="Calibri" panose="020F0502020204030204" pitchFamily="34" charset="0"/>
                <a:cs typeface="Calibri" panose="020F0502020204030204" pitchFamily="34" charset="0"/>
                <a:sym typeface="Bricolage Grotesque"/>
              </a:rPr>
              <a:t>hạn như thay đổi thuộc tính của một phần tử hoặc thêm một thư viện bên ngoài.</a:t>
            </a:r>
            <a:endParaRPr lang="en-US" sz="3200" dirty="0" smtClean="0">
              <a:ea typeface="Calibri" panose="020F0502020204030204" pitchFamily="34" charset="0"/>
              <a:cs typeface="Calibri" panose="020F0502020204030204" pitchFamily="34" charset="0"/>
              <a:sym typeface="Bricolage Grotesque"/>
            </a:endParaRPr>
          </a:p>
        </p:txBody>
      </p:sp>
      <p:pic>
        <p:nvPicPr>
          <p:cNvPr id="5" name="Picture 4"/>
          <p:cNvPicPr>
            <a:picLocks noChangeAspect="1"/>
          </p:cNvPicPr>
          <p:nvPr/>
        </p:nvPicPr>
        <p:blipFill>
          <a:blip r:embed="rId2"/>
          <a:stretch>
            <a:fillRect/>
          </a:stretch>
        </p:blipFill>
        <p:spPr>
          <a:xfrm>
            <a:off x="609600" y="3007399"/>
            <a:ext cx="9448800" cy="5143888"/>
          </a:xfrm>
          <a:prstGeom prst="rect">
            <a:avLst/>
          </a:prstGeom>
        </p:spPr>
      </p:pic>
    </p:spTree>
    <p:extLst>
      <p:ext uri="{BB962C8B-B14F-4D97-AF65-F5344CB8AC3E}">
        <p14:creationId xmlns:p14="http://schemas.microsoft.com/office/powerpoint/2010/main" val="9014522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Đăng</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ký</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sự</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kiện</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685800" y="3619500"/>
            <a:ext cx="6172200" cy="1731243"/>
          </a:xfrm>
          <a:prstGeom prst="rect">
            <a:avLst/>
          </a:prstGeom>
        </p:spPr>
        <p:txBody>
          <a:bodyPr wrap="square" lIns="0" tIns="0" rIns="0" bIns="0" rtlCol="0" anchor="t">
            <a:spAutoFit/>
          </a:bodyPr>
          <a:lstStyle/>
          <a:p>
            <a:pPr marL="323850" lvl="1">
              <a:lnSpc>
                <a:spcPts val="4500"/>
              </a:lnSpc>
            </a:pPr>
            <a:r>
              <a:rPr lang="en-US" sz="3200" dirty="0" err="1" smtClean="0">
                <a:latin typeface="Arial" panose="020B0604020202020204" pitchFamily="34" charset="0"/>
                <a:cs typeface="Arial" panose="020B0604020202020204" pitchFamily="34" charset="0"/>
                <a:sym typeface="Bricolage Grotesque"/>
              </a:rPr>
              <a:t>Dùng</a:t>
            </a:r>
            <a:r>
              <a:rPr lang="en-US" sz="3200" dirty="0" smtClean="0">
                <a:latin typeface="Arial" panose="020B0604020202020204" pitchFamily="34" charset="0"/>
                <a:cs typeface="Arial" panose="020B0604020202020204" pitchFamily="34" charset="0"/>
                <a:sym typeface="Bricolage Grotesque"/>
              </a:rPr>
              <a:t> </a:t>
            </a:r>
            <a:r>
              <a:rPr lang="en-US" sz="3200" dirty="0" err="1" smtClean="0">
                <a:latin typeface="Arial" panose="020B0604020202020204" pitchFamily="34" charset="0"/>
                <a:cs typeface="Arial" panose="020B0604020202020204" pitchFamily="34" charset="0"/>
                <a:sym typeface="Bricolage Grotesque"/>
              </a:rPr>
              <a:t>để</a:t>
            </a:r>
            <a:r>
              <a:rPr lang="en-US" sz="3200" dirty="0" smtClean="0">
                <a:latin typeface="Arial" panose="020B0604020202020204" pitchFamily="34" charset="0"/>
                <a:cs typeface="Arial" panose="020B0604020202020204" pitchFamily="34" charset="0"/>
                <a:sym typeface="Bricolage Grotesque"/>
              </a:rPr>
              <a:t> </a:t>
            </a:r>
            <a:r>
              <a:rPr lang="vi-VN" sz="3200" dirty="0" smtClean="0">
                <a:latin typeface="Arial" panose="020B0604020202020204" pitchFamily="34" charset="0"/>
                <a:cs typeface="Arial" panose="020B0604020202020204" pitchFamily="34" charset="0"/>
                <a:sym typeface="Bricolage Grotesque"/>
              </a:rPr>
              <a:t>đăng </a:t>
            </a:r>
            <a:r>
              <a:rPr lang="vi-VN" sz="3200" dirty="0">
                <a:latin typeface="Arial" panose="020B0604020202020204" pitchFamily="34" charset="0"/>
                <a:cs typeface="Arial" panose="020B0604020202020204" pitchFamily="34" charset="0"/>
                <a:sym typeface="Bricolage Grotesque"/>
              </a:rPr>
              <a:t>ký các sự kiện như nhấn phím, cuộn chuột, hoặc các sự kiện </a:t>
            </a:r>
            <a:r>
              <a:rPr lang="vi-VN" sz="3200" dirty="0" smtClean="0">
                <a:latin typeface="Arial" panose="020B0604020202020204" pitchFamily="34" charset="0"/>
                <a:cs typeface="Arial" panose="020B0604020202020204" pitchFamily="34" charset="0"/>
                <a:sym typeface="Bricolage Grotesque"/>
              </a:rPr>
              <a:t>khá</a:t>
            </a:r>
            <a:r>
              <a:rPr lang="en-US" sz="3200" dirty="0" smtClean="0">
                <a:latin typeface="Arial" panose="020B0604020202020204" pitchFamily="34" charset="0"/>
                <a:cs typeface="Arial" panose="020B0604020202020204" pitchFamily="34" charset="0"/>
                <a:sym typeface="Bricolage Grotesque"/>
              </a:rPr>
              <a:t>c</a:t>
            </a:r>
            <a:endParaRPr lang="en-US" sz="3200" dirty="0" smtClean="0">
              <a:latin typeface="Arial" panose="020B0604020202020204" pitchFamily="34" charset="0"/>
              <a:cs typeface="Arial" panose="020B0604020202020204" pitchFamily="34" charset="0"/>
              <a:sym typeface="Bricolage Grotesque"/>
            </a:endParaRPr>
          </a:p>
        </p:txBody>
      </p:sp>
      <p:pic>
        <p:nvPicPr>
          <p:cNvPr id="5" name="Picture 4"/>
          <p:cNvPicPr>
            <a:picLocks noChangeAspect="1"/>
          </p:cNvPicPr>
          <p:nvPr/>
        </p:nvPicPr>
        <p:blipFill>
          <a:blip r:embed="rId2"/>
          <a:stretch>
            <a:fillRect/>
          </a:stretch>
        </p:blipFill>
        <p:spPr>
          <a:xfrm>
            <a:off x="7696200" y="2705100"/>
            <a:ext cx="10026425" cy="6124575"/>
          </a:xfrm>
          <a:prstGeom prst="rect">
            <a:avLst/>
          </a:prstGeom>
        </p:spPr>
      </p:pic>
    </p:spTree>
    <p:extLst>
      <p:ext uri="{BB962C8B-B14F-4D97-AF65-F5344CB8AC3E}">
        <p14:creationId xmlns:p14="http://schemas.microsoft.com/office/powerpoint/2010/main" val="35543881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smtClean="0">
                <a:solidFill>
                  <a:srgbClr val="1E293B"/>
                </a:solidFill>
                <a:latin typeface="Bricolage Grotesque Bold"/>
                <a:ea typeface="Bricolage Grotesque Bold"/>
                <a:cs typeface="Bricolage Grotesque Bold"/>
                <a:sym typeface="Bricolage Grotesque Bold"/>
              </a:rPr>
              <a:t>Cleanup component</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10896600" y="3848100"/>
            <a:ext cx="6172200" cy="4577535"/>
          </a:xfrm>
          <a:prstGeom prst="rect">
            <a:avLst/>
          </a:prstGeom>
        </p:spPr>
        <p:txBody>
          <a:bodyPr wrap="square" lIns="0" tIns="0" rIns="0" bIns="0" rtlCol="0" anchor="t">
            <a:spAutoFit/>
          </a:bodyPr>
          <a:lstStyle/>
          <a:p>
            <a:pPr marL="323850" lvl="1">
              <a:lnSpc>
                <a:spcPts val="4500"/>
              </a:lnSpc>
            </a:pPr>
            <a:r>
              <a:rPr lang="vi-VN" sz="3200" dirty="0">
                <a:ea typeface="Calibri" panose="020F0502020204030204" pitchFamily="34" charset="0"/>
                <a:cs typeface="Calibri" panose="020F0502020204030204" pitchFamily="34" charset="0"/>
                <a:sym typeface="Bricolage Grotesque"/>
              </a:rPr>
              <a:t>Khi một component bị hủy, bạn có thể cần dọn dẹp các tài nguyên như huỷ bỏ các sự kiện, hủy các truy vấn API, hoặc xóa các timer. </a:t>
            </a:r>
            <a:endParaRPr lang="en-US" sz="3200" dirty="0" smtClean="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vi-VN" sz="3200" dirty="0" smtClean="0">
                <a:ea typeface="Calibri" panose="020F0502020204030204" pitchFamily="34" charset="0"/>
                <a:cs typeface="Calibri" panose="020F0502020204030204" pitchFamily="34" charset="0"/>
                <a:sym typeface="Bricolage Grotesque"/>
              </a:rPr>
              <a:t>Điều </a:t>
            </a:r>
            <a:r>
              <a:rPr lang="vi-VN" sz="3200" dirty="0">
                <a:ea typeface="Calibri" panose="020F0502020204030204" pitchFamily="34" charset="0"/>
                <a:cs typeface="Calibri" panose="020F0502020204030204" pitchFamily="34" charset="0"/>
                <a:sym typeface="Bricolage Grotesque"/>
              </a:rPr>
              <a:t>này giúp ngăn ngừa rò rỉ bộ nhớ và các vấn đề hiệu suất.</a:t>
            </a:r>
            <a:endParaRPr lang="en-US" sz="3200" dirty="0" smtClean="0">
              <a:ea typeface="Calibri" panose="020F0502020204030204" pitchFamily="34" charset="0"/>
              <a:cs typeface="Calibri" panose="020F0502020204030204" pitchFamily="34" charset="0"/>
              <a:sym typeface="Bricolage Grotesque"/>
            </a:endParaRPr>
          </a:p>
        </p:txBody>
      </p:sp>
      <p:pic>
        <p:nvPicPr>
          <p:cNvPr id="6" name="Picture 5"/>
          <p:cNvPicPr>
            <a:picLocks noChangeAspect="1"/>
          </p:cNvPicPr>
          <p:nvPr/>
        </p:nvPicPr>
        <p:blipFill>
          <a:blip r:embed="rId2"/>
          <a:stretch>
            <a:fillRect/>
          </a:stretch>
        </p:blipFill>
        <p:spPr>
          <a:xfrm>
            <a:off x="685800" y="2400300"/>
            <a:ext cx="8305800" cy="7285537"/>
          </a:xfrm>
          <a:prstGeom prst="rect">
            <a:avLst/>
          </a:prstGeom>
        </p:spPr>
      </p:pic>
    </p:spTree>
    <p:extLst>
      <p:ext uri="{BB962C8B-B14F-4D97-AF65-F5344CB8AC3E}">
        <p14:creationId xmlns:p14="http://schemas.microsoft.com/office/powerpoint/2010/main" val="3251235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marL="0" lvl="0" indent="0" algn="ctr">
              <a:lnSpc>
                <a:spcPts val="6999"/>
              </a:lnSpc>
              <a:spcBef>
                <a:spcPct val="0"/>
              </a:spcBef>
            </a:pPr>
            <a:r>
              <a:rPr lang="en-US" sz="6999" b="1" dirty="0" smtClean="0">
                <a:solidFill>
                  <a:srgbClr val="1E293B"/>
                </a:solidFill>
                <a:latin typeface="Bricolage Grotesque Bold"/>
                <a:ea typeface="Bricolage Grotesque Bold"/>
                <a:cs typeface="Bricolage Grotesque Bold"/>
                <a:sym typeface="Bricolage Grotesque Bold"/>
              </a:rPr>
              <a:t>Typescript</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4" name="TextBox 3"/>
          <p:cNvSpPr txBox="1"/>
          <p:nvPr/>
        </p:nvSpPr>
        <p:spPr>
          <a:xfrm>
            <a:off x="762000" y="2857500"/>
            <a:ext cx="7391400" cy="5770811"/>
          </a:xfrm>
          <a:prstGeom prst="rect">
            <a:avLst/>
          </a:prstGeom>
        </p:spPr>
        <p:txBody>
          <a:bodyPr wrap="square" lIns="0" tIns="0" rIns="0" bIns="0" rtlCol="0" anchor="t">
            <a:spAutoFit/>
          </a:bodyPr>
          <a:lstStyle/>
          <a:p>
            <a:pPr marL="323850" lvl="1">
              <a:lnSpc>
                <a:spcPts val="4500"/>
              </a:lnSpc>
            </a:pPr>
            <a:r>
              <a:rPr lang="en-US" sz="3200" dirty="0" smtClean="0">
                <a:ea typeface="Calibri" panose="020F0502020204030204" pitchFamily="34" charset="0"/>
                <a:cs typeface="Calibri" panose="020F0502020204030204" pitchFamily="34" charset="0"/>
                <a:sym typeface="Bricolage Grotesque"/>
              </a:rPr>
              <a:t>L</a:t>
            </a:r>
            <a:r>
              <a:rPr lang="vi-VN" sz="3200" dirty="0" smtClean="0">
                <a:ea typeface="Calibri" panose="020F0502020204030204" pitchFamily="34" charset="0"/>
                <a:cs typeface="Calibri" panose="020F0502020204030204" pitchFamily="34" charset="0"/>
                <a:sym typeface="Bricolage Grotesque"/>
              </a:rPr>
              <a:t>à </a:t>
            </a:r>
            <a:r>
              <a:rPr lang="vi-VN" sz="3200" dirty="0">
                <a:ea typeface="Calibri" panose="020F0502020204030204" pitchFamily="34" charset="0"/>
                <a:cs typeface="Calibri" panose="020F0502020204030204" pitchFamily="34" charset="0"/>
                <a:sym typeface="Bricolage Grotesque"/>
              </a:rPr>
              <a:t>một ngôn ngữ lập trình mã nguồn mở được phát triển bởi Microsoft, dựa trên JavaScript. </a:t>
            </a:r>
            <a:endParaRPr lang="en-US" sz="3200" dirty="0" smtClean="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vi-VN" sz="3200" dirty="0" smtClean="0">
                <a:ea typeface="Calibri" panose="020F0502020204030204" pitchFamily="34" charset="0"/>
                <a:cs typeface="Calibri" panose="020F0502020204030204" pitchFamily="34" charset="0"/>
                <a:sym typeface="Bricolage Grotesque"/>
              </a:rPr>
              <a:t>TypeScript </a:t>
            </a:r>
            <a:r>
              <a:rPr lang="vi-VN" sz="3200" dirty="0">
                <a:ea typeface="Calibri" panose="020F0502020204030204" pitchFamily="34" charset="0"/>
                <a:cs typeface="Calibri" panose="020F0502020204030204" pitchFamily="34" charset="0"/>
                <a:sym typeface="Bricolage Grotesque"/>
              </a:rPr>
              <a:t>mở rộng JavaScript bằng cách thêm tính năng kiểm tra kiểu (type checking) và hỗ trợ cho lập trình hướng đối tượng (OOP), giúp phát triển ứng dụng lớn trở nên dễ dàng và an toàn hơn.</a:t>
            </a:r>
            <a:endParaRPr lang="en-US" sz="3200" dirty="0" smtClean="0">
              <a:ea typeface="Calibri" panose="020F0502020204030204" pitchFamily="34" charset="0"/>
              <a:cs typeface="Calibri" panose="020F0502020204030204" pitchFamily="34" charset="0"/>
              <a:sym typeface="Bricolage Grotesque"/>
            </a:endParaRPr>
          </a:p>
        </p:txBody>
      </p:sp>
      <p:pic>
        <p:nvPicPr>
          <p:cNvPr id="3" name="Picture 2"/>
          <p:cNvPicPr>
            <a:picLocks noChangeAspect="1"/>
          </p:cNvPicPr>
          <p:nvPr/>
        </p:nvPicPr>
        <p:blipFill>
          <a:blip r:embed="rId2"/>
          <a:stretch>
            <a:fillRect/>
          </a:stretch>
        </p:blipFill>
        <p:spPr>
          <a:xfrm>
            <a:off x="8686800" y="2542505"/>
            <a:ext cx="8964227" cy="6400800"/>
          </a:xfrm>
          <a:prstGeom prst="rect">
            <a:avLst/>
          </a:prstGeom>
        </p:spPr>
      </p:pic>
    </p:spTree>
    <p:extLst>
      <p:ext uri="{BB962C8B-B14F-4D97-AF65-F5344CB8AC3E}">
        <p14:creationId xmlns:p14="http://schemas.microsoft.com/office/powerpoint/2010/main" val="6550240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marL="0" lvl="0" indent="0" algn="ctr">
              <a:lnSpc>
                <a:spcPts val="6999"/>
              </a:lnSpc>
              <a:spcBef>
                <a:spcPct val="0"/>
              </a:spcBef>
            </a:pPr>
            <a:r>
              <a:rPr lang="en-US" sz="6999" b="1" dirty="0" smtClean="0">
                <a:solidFill>
                  <a:srgbClr val="1E293B"/>
                </a:solidFill>
                <a:latin typeface="Bricolage Grotesque Bold"/>
                <a:ea typeface="Bricolage Grotesque Bold"/>
                <a:cs typeface="Bricolage Grotesque Bold"/>
                <a:sym typeface="Bricolage Grotesque Bold"/>
              </a:rPr>
              <a:t>Typescript </a:t>
            </a:r>
            <a:r>
              <a:rPr lang="en-US" sz="6999" b="1" dirty="0" err="1" smtClean="0">
                <a:solidFill>
                  <a:srgbClr val="1E293B"/>
                </a:solidFill>
                <a:latin typeface="Bricolage Grotesque Bold"/>
                <a:ea typeface="Bricolage Grotesque Bold"/>
                <a:cs typeface="Bricolage Grotesque Bold"/>
                <a:sym typeface="Bricolage Grotesque Bold"/>
              </a:rPr>
              <a:t>làm</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được</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gì</a:t>
            </a:r>
            <a:r>
              <a:rPr lang="en-US" sz="6999" b="1" dirty="0" smtClean="0">
                <a:solidFill>
                  <a:srgbClr val="1E293B"/>
                </a:solidFill>
                <a:latin typeface="Bricolage Grotesque Bold"/>
                <a:ea typeface="Bricolage Grotesque Bold"/>
                <a:cs typeface="Bricolage Grotesque Bold"/>
                <a:sym typeface="Bricolage Grotesque Bold"/>
              </a:rPr>
              <a:t>?</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4" name="TextBox 3"/>
          <p:cNvSpPr txBox="1"/>
          <p:nvPr/>
        </p:nvSpPr>
        <p:spPr>
          <a:xfrm>
            <a:off x="762000" y="2857500"/>
            <a:ext cx="7391400" cy="4039567"/>
          </a:xfrm>
          <a:prstGeom prst="rect">
            <a:avLst/>
          </a:prstGeom>
        </p:spPr>
        <p:txBody>
          <a:bodyPr wrap="square" lIns="0" tIns="0" rIns="0" bIns="0" rtlCol="0" anchor="t">
            <a:spAutoFit/>
          </a:bodyPr>
          <a:lstStyle/>
          <a:p>
            <a:pPr marL="323850" lvl="1">
              <a:lnSpc>
                <a:spcPts val="4500"/>
              </a:lnSpc>
            </a:pPr>
            <a:r>
              <a:rPr lang="en-US" sz="3200" dirty="0" err="1" smtClean="0">
                <a:ea typeface="Calibri" panose="020F0502020204030204" pitchFamily="34" charset="0"/>
                <a:cs typeface="Calibri" panose="020F0502020204030204" pitchFamily="34" charset="0"/>
                <a:sym typeface="Bricolage Grotesque"/>
              </a:rPr>
              <a:t>Giúp</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mình</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báo</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lỗi</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ngay</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lập</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tức</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rà</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soát</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lỗi</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tốt</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hơn</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khi</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phát</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triển</a:t>
            </a:r>
            <a:endParaRPr lang="en-US" sz="3200" dirty="0" smtClean="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en-US" sz="3200" dirty="0" err="1" smtClean="0">
                <a:ea typeface="Calibri" panose="020F0502020204030204" pitchFamily="34" charset="0"/>
                <a:cs typeface="Calibri" panose="020F0502020204030204" pitchFamily="34" charset="0"/>
                <a:sym typeface="Bricolage Grotesque"/>
              </a:rPr>
              <a:t>Không</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bị</a:t>
            </a:r>
            <a:r>
              <a:rPr lang="en-US" sz="3200" dirty="0" smtClean="0">
                <a:ea typeface="Calibri" panose="020F0502020204030204" pitchFamily="34" charset="0"/>
                <a:cs typeface="Calibri" panose="020F0502020204030204" pitchFamily="34" charset="0"/>
                <a:sym typeface="Bricolage Grotesque"/>
              </a:rPr>
              <a:t> crash app</a:t>
            </a: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en-US" sz="3200" dirty="0" err="1" smtClean="0">
                <a:ea typeface="Calibri" panose="020F0502020204030204" pitchFamily="34" charset="0"/>
                <a:cs typeface="Calibri" panose="020F0502020204030204" pitchFamily="34" charset="0"/>
                <a:sym typeface="Bricolage Grotesque"/>
              </a:rPr>
              <a:t>Gợi</a:t>
            </a:r>
            <a:r>
              <a:rPr lang="en-US" sz="3200" dirty="0" smtClean="0">
                <a:ea typeface="Calibri" panose="020F0502020204030204" pitchFamily="34" charset="0"/>
                <a:cs typeface="Calibri" panose="020F0502020204030204" pitchFamily="34" charset="0"/>
                <a:sym typeface="Bricolage Grotesque"/>
              </a:rPr>
              <a:t> ý </a:t>
            </a:r>
            <a:r>
              <a:rPr lang="en-US" sz="3200" dirty="0" err="1" smtClean="0">
                <a:ea typeface="Calibri" panose="020F0502020204030204" pitchFamily="34" charset="0"/>
                <a:cs typeface="Calibri" panose="020F0502020204030204" pitchFamily="34" charset="0"/>
                <a:sym typeface="Bricolage Grotesque"/>
              </a:rPr>
              <a:t>các</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thuộc</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tính</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khi</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làm</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việc</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với</a:t>
            </a:r>
            <a:r>
              <a:rPr lang="en-US" sz="3200" dirty="0" smtClean="0">
                <a:ea typeface="Calibri" panose="020F0502020204030204" pitchFamily="34" charset="0"/>
                <a:cs typeface="Calibri" panose="020F0502020204030204" pitchFamily="34" charset="0"/>
                <a:sym typeface="Bricolage Grotesque"/>
              </a:rPr>
              <a:t> object</a:t>
            </a: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smtClean="0">
              <a:ea typeface="Calibri" panose="020F0502020204030204" pitchFamily="34" charset="0"/>
              <a:cs typeface="Calibri" panose="020F0502020204030204" pitchFamily="34" charset="0"/>
              <a:sym typeface="Bricolage Grotesque"/>
            </a:endParaRPr>
          </a:p>
        </p:txBody>
      </p:sp>
      <p:pic>
        <p:nvPicPr>
          <p:cNvPr id="5" name="Picture 4"/>
          <p:cNvPicPr>
            <a:picLocks noChangeAspect="1"/>
          </p:cNvPicPr>
          <p:nvPr/>
        </p:nvPicPr>
        <p:blipFill>
          <a:blip r:embed="rId2"/>
          <a:stretch>
            <a:fillRect/>
          </a:stretch>
        </p:blipFill>
        <p:spPr>
          <a:xfrm>
            <a:off x="9296400" y="2324100"/>
            <a:ext cx="9784406" cy="7190852"/>
          </a:xfrm>
          <a:prstGeom prst="rect">
            <a:avLst/>
          </a:prstGeom>
        </p:spPr>
      </p:pic>
    </p:spTree>
    <p:extLst>
      <p:ext uri="{BB962C8B-B14F-4D97-AF65-F5344CB8AC3E}">
        <p14:creationId xmlns:p14="http://schemas.microsoft.com/office/powerpoint/2010/main" val="317801277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1071</TotalTime>
  <Words>479</Words>
  <Application>Microsoft Office PowerPoint</Application>
  <PresentationFormat>Custom</PresentationFormat>
  <Paragraphs>51</Paragraphs>
  <Slides>14</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Bricolage Grotesque Bold</vt:lpstr>
      <vt:lpstr>Arial</vt:lpstr>
      <vt:lpstr>Bricolage Grotesque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thuyết trình - BUỔI 1: TỪ RAZOR VIEW SANG JSX</dc:title>
  <dc:description>Bài thuyết trình - BUỔI 1: TỪ RAZOR VIEW SANG JSX</dc:description>
  <cp:lastModifiedBy>vtrust</cp:lastModifiedBy>
  <cp:revision>40</cp:revision>
  <dcterms:created xsi:type="dcterms:W3CDTF">2006-08-16T00:00:00Z</dcterms:created>
  <dcterms:modified xsi:type="dcterms:W3CDTF">2026-01-13T08:54:12Z</dcterms:modified>
  <dc:identifier>DAG8Mi2FD9A</dc:identifier>
</cp:coreProperties>
</file>